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603" r:id="rId2"/>
    <p:sldId id="731" r:id="rId3"/>
    <p:sldId id="722" r:id="rId4"/>
    <p:sldId id="732" r:id="rId5"/>
    <p:sldId id="711" r:id="rId6"/>
    <p:sldId id="713" r:id="rId7"/>
    <p:sldId id="721" r:id="rId8"/>
    <p:sldId id="705" r:id="rId9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Юрьевна Груенко" initials="ЕЮГ" lastIdx="1" clrIdx="0">
    <p:extLst>
      <p:ext uri="{19B8F6BF-5375-455C-9EA6-DF929625EA0E}">
        <p15:presenceInfo xmlns:p15="http://schemas.microsoft.com/office/powerpoint/2012/main" userId="Екатерина Юрьевна Гру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9D"/>
    <a:srgbClr val="006666"/>
    <a:srgbClr val="8DB4E2"/>
    <a:srgbClr val="C3D8F1"/>
    <a:srgbClr val="17375E"/>
    <a:srgbClr val="953735"/>
    <a:srgbClr val="E9EDF4"/>
    <a:srgbClr val="496281"/>
    <a:srgbClr val="C81F1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5972" autoAdjust="0"/>
  </p:normalViewPr>
  <p:slideViewPr>
    <p:cSldViewPr snapToGrid="0">
      <p:cViewPr varScale="1">
        <p:scale>
          <a:sx n="112" d="100"/>
          <a:sy n="112" d="100"/>
        </p:scale>
        <p:origin x="1434" y="8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360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3226711814077E-2"/>
          <c:y val="4.6857216864765898E-2"/>
          <c:w val="0.43662477286493034"/>
          <c:h val="0.654937109711000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субсидий, млн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25-4CDA-9DC0-BE7AC272EBF7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25-4CDA-9DC0-BE7AC272EB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25-4CDA-9DC0-BE7AC272EBF7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25-4CDA-9DC0-BE7AC272EBF7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25-4CDA-9DC0-BE7AC272EB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масло-жировая продукция</c:v>
                </c:pt>
                <c:pt idx="1">
                  <c:v>мукомольно-крупяная продукция</c:v>
                </c:pt>
                <c:pt idx="2">
                  <c:v>продукция сахарной отрасли</c:v>
                </c:pt>
                <c:pt idx="3">
                  <c:v>кондитерская продукция</c:v>
                </c:pt>
                <c:pt idx="4">
                  <c:v>прочая продукция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701.57982170000002</c:v>
                </c:pt>
                <c:pt idx="1">
                  <c:v>372.14623789999996</c:v>
                </c:pt>
                <c:pt idx="2">
                  <c:v>238.9905699</c:v>
                </c:pt>
                <c:pt idx="3">
                  <c:v>84.090216599999991</c:v>
                </c:pt>
                <c:pt idx="4">
                  <c:v>279.99432949999999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5-4A48-80DB-00C10EFDA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947456458025512"/>
          <c:y val="3.0372134857831419E-2"/>
          <c:w val="0.49669918858417139"/>
          <c:h val="0.86679276594605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01543" cy="341064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4"/>
            <a:ext cx="4301543" cy="341064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r">
              <a:defRPr sz="1200"/>
            </a:lvl1pPr>
          </a:lstStyle>
          <a:p>
            <a:fld id="{DB789E02-BD54-4F56-AF3B-5D0A7651BCE9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4" tIns="45642" rIns="91284" bIns="4564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1381"/>
            <a:ext cx="7941309" cy="2676584"/>
          </a:xfrm>
          <a:prstGeom prst="rect">
            <a:avLst/>
          </a:prstGeom>
        </p:spPr>
        <p:txBody>
          <a:bodyPr vert="horz" lIns="91284" tIns="45642" rIns="91284" bIns="456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4"/>
            <a:ext cx="4301543" cy="341063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4"/>
            <a:ext cx="4301543" cy="341063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r">
              <a:defRPr sz="1200"/>
            </a:lvl1pPr>
          </a:lstStyle>
          <a:p>
            <a:fld id="{ADFD74D4-23CF-4BF6-8698-29E09C29ED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1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812800"/>
            <a:ext cx="58483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2292" y="5129899"/>
            <a:ext cx="5397192" cy="4858980"/>
          </a:xfrm>
          <a:noFill/>
          <a:ln/>
        </p:spPr>
        <p:txBody>
          <a:bodyPr lIns="92626" tIns="46315" rIns="92626" bIns="46315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7525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4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9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0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5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812800"/>
            <a:ext cx="58483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2292" y="5129899"/>
            <a:ext cx="5397192" cy="4858980"/>
          </a:xfrm>
          <a:noFill/>
          <a:ln/>
        </p:spPr>
        <p:txBody>
          <a:bodyPr lIns="92626" tIns="46315" rIns="92626" bIns="46315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770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7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0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2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89138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5D1BC26-FD0C-4AA9-AF07-02B3BB6C41F0}" type="slidenum">
              <a:rPr lang="ru-RU" sz="1200" b="1">
                <a:solidFill>
                  <a:srgbClr val="C0504D"/>
                </a:solidFill>
              </a:rPr>
              <a:pPr algn="r"/>
              <a:t>1</a:t>
            </a:fld>
            <a:endParaRPr lang="ru-RU" sz="1200" b="1" dirty="0">
              <a:solidFill>
                <a:srgbClr val="C0504D"/>
              </a:solidFill>
            </a:endParaRPr>
          </a:p>
        </p:txBody>
      </p:sp>
      <p:sp>
        <p:nvSpPr>
          <p:cNvPr id="2051" name="Oval 6"/>
          <p:cNvSpPr>
            <a:spLocks noChangeArrowheads="1"/>
          </p:cNvSpPr>
          <p:nvPr/>
        </p:nvSpPr>
        <p:spPr bwMode="auto">
          <a:xfrm>
            <a:off x="8948738" y="6354764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81000" y="43656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1826" y="4302493"/>
            <a:ext cx="8569325" cy="194273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1477" y="5896289"/>
            <a:ext cx="8135937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31826" y="5903086"/>
            <a:ext cx="8569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2019 год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932" y="4568289"/>
            <a:ext cx="8569325" cy="13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ОКАЗАНИИ МЕРЫ ГОСУДАРСТВЕННОЙ ПОДДЕРЖКИ В ВИДЕ СУБСИДИРОВАНИЯ ТРАНСПОРТНЫХ РАСХОДОВ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РАМКАХ ПОСТАНОВЛЕНИЯ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ПРАВИТЕЛЬСТВА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 СЕНТЯБРЯ 2017 Г.  №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1104)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Bef>
                <a:spcPts val="700"/>
              </a:spcBef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5" t="26121" r="36665" b="40107"/>
          <a:stretch/>
        </p:blipFill>
        <p:spPr>
          <a:xfrm>
            <a:off x="3530600" y="1014812"/>
            <a:ext cx="2844800" cy="28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>
            <a:off x="589985" y="1879450"/>
            <a:ext cx="545915" cy="0"/>
          </a:xfrm>
          <a:prstGeom prst="line">
            <a:avLst/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23262" y="1879451"/>
            <a:ext cx="7495586" cy="0"/>
          </a:xfrm>
          <a:prstGeom prst="line">
            <a:avLst/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377344" y="1220320"/>
            <a:ext cx="2696296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123262" y="5089489"/>
            <a:ext cx="8279134" cy="1"/>
          </a:xfrm>
          <a:prstGeom prst="line">
            <a:avLst/>
          </a:prstGeom>
          <a:ln w="38100">
            <a:solidFill>
              <a:srgbClr val="95373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499198" y="4336810"/>
            <a:ext cx="2824263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24501" y="3483701"/>
            <a:ext cx="7495586" cy="0"/>
          </a:xfrm>
          <a:prstGeom prst="line">
            <a:avLst/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398719" y="2799659"/>
            <a:ext cx="2859205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499199" y="1346220"/>
            <a:ext cx="2755153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7585462" y="1879450"/>
            <a:ext cx="1933028" cy="1604250"/>
          </a:xfrm>
          <a:prstGeom prst="arc">
            <a:avLst>
              <a:gd name="adj1" fmla="val 16435142"/>
              <a:gd name="adj2" fmla="val 5312030"/>
            </a:avLst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РЕАЛИЗАЦИИ ПОСТАНОВЛЕНИЯ ПРАВИТЕЛЬСТВА №1104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AD3A3A26-FD25-4594-B9C9-C74715903D8B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807262" y="1457102"/>
            <a:ext cx="2327167" cy="899903"/>
            <a:chOff x="3296750" y="1012047"/>
            <a:chExt cx="2618296" cy="152783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318797" y="1012047"/>
              <a:ext cx="2596249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 txBox="1"/>
            <p:nvPr/>
          </p:nvSpPr>
          <p:spPr>
            <a:xfrm>
              <a:off x="3296750" y="1073393"/>
              <a:ext cx="2578481" cy="1466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Снижение доли транспортных затрат при перевозке продукции</a:t>
              </a:r>
              <a:endParaRPr lang="ru-RU" sz="1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37002" y="2972113"/>
            <a:ext cx="2337722" cy="937464"/>
            <a:chOff x="6899514" y="1012047"/>
            <a:chExt cx="2461171" cy="1476702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899514" y="1012047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 txBox="1"/>
            <p:nvPr/>
          </p:nvSpPr>
          <p:spPr>
            <a:xfrm>
              <a:off x="6942765" y="1055298"/>
              <a:ext cx="2374669" cy="139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конкурентоспособности отечественной продукции </a:t>
              </a:r>
              <a:endParaRPr lang="ru-RU" sz="1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783525" y="4593413"/>
            <a:ext cx="2331985" cy="900261"/>
            <a:chOff x="8234" y="3473218"/>
            <a:chExt cx="2461171" cy="1476702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234" y="3473218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51485" y="3516469"/>
              <a:ext cx="2374669" cy="139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АПК страны</a:t>
              </a:r>
              <a:endParaRPr lang="ru-RU" sz="1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Стрелка вправо 41"/>
          <p:cNvSpPr/>
          <p:nvPr/>
        </p:nvSpPr>
        <p:spPr>
          <a:xfrm>
            <a:off x="4466088" y="1710468"/>
            <a:ext cx="191785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9" name="Стрелка вправо 68"/>
          <p:cNvSpPr/>
          <p:nvPr/>
        </p:nvSpPr>
        <p:spPr>
          <a:xfrm>
            <a:off x="4463498" y="4936662"/>
            <a:ext cx="194375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Стрелка вправо 78"/>
          <p:cNvSpPr/>
          <p:nvPr/>
        </p:nvSpPr>
        <p:spPr>
          <a:xfrm flipH="1">
            <a:off x="4456562" y="3340279"/>
            <a:ext cx="176048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Стрелка вправо 79"/>
          <p:cNvSpPr/>
          <p:nvPr/>
        </p:nvSpPr>
        <p:spPr>
          <a:xfrm>
            <a:off x="9215374" y="4911857"/>
            <a:ext cx="220360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Скругленный прямоугольник 80"/>
          <p:cNvSpPr/>
          <p:nvPr/>
        </p:nvSpPr>
        <p:spPr>
          <a:xfrm>
            <a:off x="5627451" y="1341646"/>
            <a:ext cx="2564197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343729" y="1215034"/>
            <a:ext cx="427816" cy="69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00" y="1198180"/>
            <a:ext cx="592164" cy="623702"/>
          </a:xfrm>
          <a:prstGeom prst="rect">
            <a:avLst/>
          </a:prstGeom>
        </p:spPr>
      </p:pic>
      <p:sp>
        <p:nvSpPr>
          <p:cNvPr id="89" name="Скругленный прямоугольник 88"/>
          <p:cNvSpPr/>
          <p:nvPr/>
        </p:nvSpPr>
        <p:spPr>
          <a:xfrm>
            <a:off x="5641057" y="2899919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40070" y="2802216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03" y="2906788"/>
            <a:ext cx="473556" cy="473556"/>
          </a:xfrm>
          <a:prstGeom prst="rect">
            <a:avLst/>
          </a:prstGeom>
        </p:spPr>
      </p:pic>
      <p:sp>
        <p:nvSpPr>
          <p:cNvPr id="91" name="Скругленный прямоугольник 90"/>
          <p:cNvSpPr/>
          <p:nvPr/>
        </p:nvSpPr>
        <p:spPr>
          <a:xfrm>
            <a:off x="5633346" y="4507564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619646" y="3867982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232910" y="4226929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65" y="4460769"/>
            <a:ext cx="519725" cy="519725"/>
          </a:xfrm>
          <a:prstGeom prst="rect">
            <a:avLst/>
          </a:prstGeom>
        </p:spPr>
      </p:pic>
      <p:sp>
        <p:nvSpPr>
          <p:cNvPr id="95" name="Дуга 94"/>
          <p:cNvSpPr/>
          <p:nvPr/>
        </p:nvSpPr>
        <p:spPr>
          <a:xfrm rot="10800000">
            <a:off x="219736" y="3482885"/>
            <a:ext cx="1933028" cy="1604250"/>
          </a:xfrm>
          <a:prstGeom prst="arc">
            <a:avLst>
              <a:gd name="adj1" fmla="val 16435142"/>
              <a:gd name="adj2" fmla="val 5312030"/>
            </a:avLst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1641106" y="1451149"/>
            <a:ext cx="2327167" cy="899903"/>
            <a:chOff x="3296750" y="1012047"/>
            <a:chExt cx="2618296" cy="152783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318797" y="1012047"/>
              <a:ext cx="2596249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 txBox="1"/>
            <p:nvPr/>
          </p:nvSpPr>
          <p:spPr>
            <a:xfrm>
              <a:off x="3296750" y="1073393"/>
              <a:ext cx="2578481" cy="1466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Внесение изменений в ППРФ №1104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1461295" y="1335693"/>
            <a:ext cx="2564197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47387" y="986143"/>
            <a:ext cx="427816" cy="69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3" y="1189313"/>
            <a:ext cx="527108" cy="491076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1386162" y="2810429"/>
            <a:ext cx="2707979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1673219" y="2982883"/>
            <a:ext cx="2337722" cy="937464"/>
            <a:chOff x="6899514" y="1012047"/>
            <a:chExt cx="2461171" cy="1476702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6899514" y="1012047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кругленный прямоугольник 4"/>
            <p:cNvSpPr txBox="1"/>
            <p:nvPr/>
          </p:nvSpPr>
          <p:spPr>
            <a:xfrm>
              <a:off x="6942765" y="1055298"/>
              <a:ext cx="2374669" cy="139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Выход на новые рынки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0" name="Скругленный прямоугольник 99"/>
          <p:cNvSpPr/>
          <p:nvPr/>
        </p:nvSpPr>
        <p:spPr>
          <a:xfrm>
            <a:off x="1477274" y="2910689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92120" y="2802216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77344" y="4392325"/>
            <a:ext cx="2714660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1671082" y="4564779"/>
            <a:ext cx="2337722" cy="937464"/>
            <a:chOff x="6899514" y="1012047"/>
            <a:chExt cx="2461171" cy="1476702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6899514" y="1012047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кругленный прямоугольник 4"/>
            <p:cNvSpPr txBox="1"/>
            <p:nvPr/>
          </p:nvSpPr>
          <p:spPr>
            <a:xfrm>
              <a:off x="6942765" y="1055298"/>
              <a:ext cx="2374669" cy="139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объемов поставок продукции АПК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475137" y="4492585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074150" y="4394882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2" descr="Картинки по запросу warehousi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77" y="4539795"/>
            <a:ext cx="588676" cy="3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1178797" y="2736468"/>
            <a:ext cx="427816" cy="69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49" y="2941442"/>
            <a:ext cx="447339" cy="4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8" y="139450"/>
            <a:ext cx="9547200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ИЗМЕНЕНИЯ В ПОСТАНОВЛЕНИЕ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ПРАВИТЕЛЬСТВА №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1104,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НАЧИНАЯ С 2019 ГОДА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74100" y="762262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</a:t>
            </a:r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137235" y="757071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184557" y="10681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84556" y="2196873"/>
            <a:ext cx="4886757" cy="1888961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 flipV="1">
            <a:off x="268432" y="1130326"/>
            <a:ext cx="1091626" cy="22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6" y="2382846"/>
            <a:ext cx="679521" cy="679521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2238994" y="2184652"/>
            <a:ext cx="2935436" cy="186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масложировая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растительные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масла подсолнечное, рапсовое, соевое, семена льна)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мукомольно-крупяная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(мука, хлопья,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крахмал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комбикорма, макаронные изделия, отруби)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сахарная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(сахар, меласса, жом)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кондитерская изделия, шоколад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рочие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(соки, джемы, овощи сушеные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, минеральная и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питьевая вода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супы и бульоны готовые)</a:t>
            </a:r>
            <a:endParaRPr lang="ru-RU" sz="1100" i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86328" y="2277986"/>
            <a:ext cx="13284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перевозимой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1400" dirty="0"/>
          </a:p>
        </p:txBody>
      </p:sp>
      <p:sp>
        <p:nvSpPr>
          <p:cNvPr id="72" name="Стрелка вправо 71"/>
          <p:cNvSpPr/>
          <p:nvPr/>
        </p:nvSpPr>
        <p:spPr>
          <a:xfrm>
            <a:off x="2003161" y="2469978"/>
            <a:ext cx="139952" cy="46404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132500" y="2201806"/>
            <a:ext cx="4602290" cy="1884028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209661" y="2034497"/>
            <a:ext cx="108715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749418" y="2242075"/>
            <a:ext cx="287347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живые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жмыхи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жиры и масла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  <a:b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растительные, маргарин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лимонная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кислота, желатин, аминосоединения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11310" y="2564675"/>
            <a:ext cx="131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добавляется: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19611" y="3413390"/>
            <a:ext cx="1293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749417" y="3250584"/>
            <a:ext cx="2975451" cy="81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 свежие и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сушенные,</a:t>
            </a:r>
            <a:endParaRPr 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вермуты и </a:t>
            </a:r>
            <a:r>
              <a:rPr lang="ru-RU" sz="1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сброженные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напитки,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табачное сырье, сигареты, сигары и прочий табак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6378203" y="2553722"/>
            <a:ext cx="143902" cy="36323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6381881" y="3399248"/>
            <a:ext cx="143902" cy="36323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115544" y="1576949"/>
            <a:ext cx="810214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беспечит выход масло-жировой и прочей продукции из перечня на новые рынки, в том числе страны Азиатско-Тихоокеанского региона.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 flipV="1">
            <a:off x="280528" y="2092589"/>
            <a:ext cx="1757822" cy="245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4" y="1134150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единительная линия 90"/>
          <p:cNvCxnSpPr/>
          <p:nvPr/>
        </p:nvCxnSpPr>
        <p:spPr>
          <a:xfrm>
            <a:off x="1077478" y="1583592"/>
            <a:ext cx="0" cy="2887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125697" y="1588309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157519" y="1590659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29"/>
          <p:cNvSpPr/>
          <p:nvPr/>
        </p:nvSpPr>
        <p:spPr>
          <a:xfrm>
            <a:off x="5189260" y="2064559"/>
            <a:ext cx="1107557" cy="260459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24698" y="878852"/>
            <a:ext cx="8508540" cy="8834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номенклатуры субсидируемой продукции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96370" y="2021376"/>
            <a:ext cx="170674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екущая редакция</a:t>
            </a:r>
            <a:endParaRPr lang="ru-RU" sz="1400" dirty="0"/>
          </a:p>
        </p:txBody>
      </p:sp>
      <p:sp>
        <p:nvSpPr>
          <p:cNvPr id="123" name="Прямоугольник 129"/>
          <p:cNvSpPr/>
          <p:nvPr/>
        </p:nvSpPr>
        <p:spPr>
          <a:xfrm>
            <a:off x="268432" y="2054423"/>
            <a:ext cx="1769918" cy="260459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07" y="4122253"/>
            <a:ext cx="404357" cy="568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64083" y="4106605"/>
            <a:ext cx="866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 редакцией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предусматривается дополнительная мера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гос. поддержки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вывозе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пшеницы, ячменя и кукурузы с территории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Дальневосточного федерального округа. </a:t>
            </a:r>
            <a:endParaRPr lang="ru-RU" sz="1400" b="1" dirty="0"/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5" y="5481763"/>
            <a:ext cx="579013" cy="579013"/>
          </a:xfrm>
          <a:prstGeom prst="rect">
            <a:avLst/>
          </a:prstGeom>
        </p:spPr>
      </p:pic>
      <p:sp>
        <p:nvSpPr>
          <p:cNvPr id="151" name="Прямоугольник 150"/>
          <p:cNvSpPr/>
          <p:nvPr/>
        </p:nvSpPr>
        <p:spPr>
          <a:xfrm>
            <a:off x="470058" y="6048493"/>
            <a:ext cx="157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ж/д транспорт</a:t>
            </a:r>
            <a:endParaRPr lang="ru-RU" sz="14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903952" y="6048010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ж/д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3584176" y="6044090"/>
            <a:ext cx="555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</a:t>
            </a:r>
          </a:p>
        </p:txBody>
      </p:sp>
      <p:sp>
        <p:nvSpPr>
          <p:cNvPr id="154" name="Крест 153"/>
          <p:cNvSpPr/>
          <p:nvPr/>
        </p:nvSpPr>
        <p:spPr>
          <a:xfrm>
            <a:off x="3340036" y="6081581"/>
            <a:ext cx="271619" cy="287248"/>
          </a:xfrm>
          <a:prstGeom prst="plus">
            <a:avLst>
              <a:gd name="adj" fmla="val 36112"/>
            </a:avLst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183739" y="5350759"/>
            <a:ext cx="4673607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 flipV="1">
            <a:off x="238424" y="4648675"/>
            <a:ext cx="1091626" cy="22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884246" y="4555667"/>
            <a:ext cx="7190217" cy="64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действия субсидии на другие виды транспорта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051261" y="5350759"/>
            <a:ext cx="4673607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5148956" y="5180187"/>
            <a:ext cx="137290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добавляется</a:t>
            </a:r>
          </a:p>
        </p:txBody>
      </p:sp>
      <p:pic>
        <p:nvPicPr>
          <p:cNvPr id="160" name="Рисунок 15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7" y="5449837"/>
            <a:ext cx="598173" cy="598173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37" y="5393018"/>
            <a:ext cx="601663" cy="601663"/>
          </a:xfrm>
          <a:prstGeom prst="rect">
            <a:avLst/>
          </a:prstGeom>
        </p:spPr>
      </p:pic>
      <p:sp>
        <p:nvSpPr>
          <p:cNvPr id="162" name="Прямоугольник 161"/>
          <p:cNvSpPr/>
          <p:nvPr/>
        </p:nvSpPr>
        <p:spPr>
          <a:xfrm>
            <a:off x="5298984" y="5911937"/>
            <a:ext cx="555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6420093" y="5883472"/>
            <a:ext cx="15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одный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(под флагом РФ)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972695" y="5991193"/>
            <a:ext cx="1892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мультимодальные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" y="4775279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Прямоугольник 166"/>
          <p:cNvSpPr/>
          <p:nvPr/>
        </p:nvSpPr>
        <p:spPr>
          <a:xfrm>
            <a:off x="991085" y="5038234"/>
            <a:ext cx="8102144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озволит расширить возможности при осуществлении логистических операций.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5" y="5502837"/>
            <a:ext cx="598173" cy="598173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45" y="5492486"/>
            <a:ext cx="579013" cy="579013"/>
          </a:xfrm>
          <a:prstGeom prst="rect">
            <a:avLst/>
          </a:prstGeom>
        </p:spPr>
      </p:pic>
      <p:cxnSp>
        <p:nvCxnSpPr>
          <p:cNvPr id="171" name="Прямая соединительная линия 170"/>
          <p:cNvCxnSpPr/>
          <p:nvPr/>
        </p:nvCxnSpPr>
        <p:spPr>
          <a:xfrm>
            <a:off x="977951" y="4982658"/>
            <a:ext cx="0" cy="2887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1019820" y="4947315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1051642" y="4932573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Прямоугольник 129"/>
          <p:cNvSpPr/>
          <p:nvPr/>
        </p:nvSpPr>
        <p:spPr>
          <a:xfrm>
            <a:off x="5148956" y="5213656"/>
            <a:ext cx="1372902" cy="236182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75955" y="5196464"/>
            <a:ext cx="170674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екущая редакция</a:t>
            </a:r>
            <a:endParaRPr lang="ru-RU" sz="1400" dirty="0"/>
          </a:p>
        </p:txBody>
      </p:sp>
      <p:sp>
        <p:nvSpPr>
          <p:cNvPr id="177" name="Прямоугольник 129"/>
          <p:cNvSpPr/>
          <p:nvPr/>
        </p:nvSpPr>
        <p:spPr>
          <a:xfrm>
            <a:off x="264785" y="5237837"/>
            <a:ext cx="1717919" cy="235188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28" y="5573850"/>
            <a:ext cx="344464" cy="34446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67" y="5362417"/>
            <a:ext cx="326172" cy="32617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54" y="5629820"/>
            <a:ext cx="324649" cy="324649"/>
          </a:xfrm>
          <a:prstGeom prst="rect">
            <a:avLst/>
          </a:prstGeom>
        </p:spPr>
      </p:pic>
      <p:sp>
        <p:nvSpPr>
          <p:cNvPr id="4" name="Круговая стрелка 3"/>
          <p:cNvSpPr/>
          <p:nvPr/>
        </p:nvSpPr>
        <p:spPr>
          <a:xfrm rot="2961731">
            <a:off x="8797187" y="5359726"/>
            <a:ext cx="432256" cy="412185"/>
          </a:xfrm>
          <a:prstGeom prst="circularArrow">
            <a:avLst>
              <a:gd name="adj1" fmla="val 0"/>
              <a:gd name="adj2" fmla="val 1142319"/>
              <a:gd name="adj3" fmla="val 20048573"/>
              <a:gd name="adj4" fmla="val 11180577"/>
              <a:gd name="adj5" fmla="val 12142"/>
            </a:avLst>
          </a:prstGeom>
          <a:ln>
            <a:solidFill>
              <a:srgbClr val="238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Круговая стрелка 80"/>
          <p:cNvSpPr/>
          <p:nvPr/>
        </p:nvSpPr>
        <p:spPr>
          <a:xfrm rot="10996933">
            <a:off x="8514820" y="5713893"/>
            <a:ext cx="432256" cy="412185"/>
          </a:xfrm>
          <a:prstGeom prst="circularArrow">
            <a:avLst>
              <a:gd name="adj1" fmla="val 0"/>
              <a:gd name="adj2" fmla="val 1142319"/>
              <a:gd name="adj3" fmla="val 20048573"/>
              <a:gd name="adj4" fmla="val 11180577"/>
              <a:gd name="adj5" fmla="val 12142"/>
            </a:avLst>
          </a:prstGeom>
          <a:ln>
            <a:solidFill>
              <a:srgbClr val="238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Круговая стрелка 81"/>
          <p:cNvSpPr/>
          <p:nvPr/>
        </p:nvSpPr>
        <p:spPr>
          <a:xfrm rot="19527583">
            <a:off x="8172742" y="5375974"/>
            <a:ext cx="432256" cy="412185"/>
          </a:xfrm>
          <a:prstGeom prst="circularArrow">
            <a:avLst>
              <a:gd name="adj1" fmla="val 0"/>
              <a:gd name="adj2" fmla="val 1142319"/>
              <a:gd name="adj3" fmla="val 20048573"/>
              <a:gd name="adj4" fmla="val 11180577"/>
              <a:gd name="adj5" fmla="val 12142"/>
            </a:avLst>
          </a:prstGeom>
          <a:ln>
            <a:solidFill>
              <a:srgbClr val="238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158217" y="2246365"/>
            <a:ext cx="131675" cy="1177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165335" y="2714963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158217" y="3161261"/>
            <a:ext cx="147722" cy="1445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163907" y="3568121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165335" y="3372988"/>
            <a:ext cx="140601" cy="12659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6577379" y="2298942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577379" y="2486938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577858" y="2845330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577700" y="3298899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577379" y="3486177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577379" y="3659885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0" y="856555"/>
            <a:ext cx="8790981" cy="5072708"/>
          </a:xfrm>
          <a:prstGeom prst="rect">
            <a:avLst/>
          </a:prstGeom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ОТМЕНА ОГРАНИЧЕНИЙ ПО ГЕОГРАФИИ ПЕРЕВОЗОК С 2019 ГОДА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90868" y="6048810"/>
            <a:ext cx="180000" cy="180000"/>
          </a:xfrm>
          <a:prstGeom prst="rect">
            <a:avLst/>
          </a:prstGeom>
          <a:solidFill>
            <a:srgbClr val="8DB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2248981" y="707491"/>
            <a:ext cx="3295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 РФ (2018 г.)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070226" y="707491"/>
            <a:ext cx="3643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субъектов РФ (новая редакция 1104)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33753" y="792662"/>
            <a:ext cx="369798" cy="186708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83161" y="5727128"/>
            <a:ext cx="180000" cy="180000"/>
          </a:xfrm>
          <a:prstGeom prst="rect">
            <a:avLst/>
          </a:prstGeom>
          <a:solidFill>
            <a:srgbClr val="C3D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6419" y="5328061"/>
            <a:ext cx="3073277" cy="380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РФ, в которых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оказывается 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850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предприятий-экспортеров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63161" y="5719160"/>
            <a:ext cx="1182953" cy="256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год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5609" y="5940191"/>
            <a:ext cx="2219775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ополнительное включение </a:t>
            </a:r>
          </a:p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субъектов с 2019 г.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171876" y="5937589"/>
            <a:ext cx="8786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82" y="5785171"/>
            <a:ext cx="180000" cy="1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25" y="541536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6415257" y="5662215"/>
            <a:ext cx="1115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8" y="5466889"/>
            <a:ext cx="180000" cy="180000"/>
          </a:xfrm>
          <a:prstGeom prst="rect">
            <a:avLst/>
          </a:prstGeom>
        </p:spPr>
      </p:pic>
      <p:pic>
        <p:nvPicPr>
          <p:cNvPr id="73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69" y="5011085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288349" y="5632833"/>
            <a:ext cx="1115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75" y="5491878"/>
            <a:ext cx="180000" cy="180000"/>
          </a:xfrm>
          <a:prstGeom prst="rect">
            <a:avLst/>
          </a:prstGeom>
        </p:spPr>
      </p:pic>
      <p:pic>
        <p:nvPicPr>
          <p:cNvPr id="76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18" y="5052876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2792668" y="4776415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02618" y="4555176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58" y="4814942"/>
            <a:ext cx="180000" cy="180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3" y="4590907"/>
            <a:ext cx="180000" cy="180000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2802618" y="4326098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9" y="4348588"/>
            <a:ext cx="180000" cy="180000"/>
          </a:xfrm>
          <a:prstGeom prst="rect">
            <a:avLst/>
          </a:prstGeom>
        </p:spPr>
      </p:pic>
      <p:pic>
        <p:nvPicPr>
          <p:cNvPr id="83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8" y="3865324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" y="393034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1358004" y="4123348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06" y="4158777"/>
            <a:ext cx="180000" cy="180000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378661" y="4274556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86071" y="4504227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Израиль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3" y="4317235"/>
            <a:ext cx="180000" cy="18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" y="4540585"/>
            <a:ext cx="180000" cy="180000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376120" y="4733332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Саудовская Аравия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7" y="4770990"/>
            <a:ext cx="180000" cy="180000"/>
          </a:xfrm>
          <a:prstGeom prst="rect">
            <a:avLst/>
          </a:prstGeom>
        </p:spPr>
      </p:pic>
      <p:pic>
        <p:nvPicPr>
          <p:cNvPr id="98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1" y="3047293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86" y="284413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01" y="1887492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36" y="1466052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346686" y="1037794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37692" y="1256977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" y="1070399"/>
            <a:ext cx="180000" cy="18000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3" y="1299327"/>
            <a:ext cx="180000" cy="180000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361541" y="1928214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41930" y="1481113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4216" y="2336816"/>
            <a:ext cx="849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54216" y="1702324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3" y="1524780"/>
            <a:ext cx="180000" cy="180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2" y="1748361"/>
            <a:ext cx="180000" cy="18000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3" y="1972580"/>
            <a:ext cx="180000" cy="18000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1" y="2365068"/>
            <a:ext cx="180000" cy="180000"/>
          </a:xfrm>
          <a:prstGeom prst="rect">
            <a:avLst/>
          </a:prstGeom>
        </p:spPr>
      </p:pic>
      <p:sp>
        <p:nvSpPr>
          <p:cNvPr id="114" name="Прямоугольник 129"/>
          <p:cNvSpPr/>
          <p:nvPr/>
        </p:nvSpPr>
        <p:spPr>
          <a:xfrm>
            <a:off x="184557" y="5295689"/>
            <a:ext cx="3036454" cy="1051044"/>
          </a:xfrm>
          <a:prstGeom prst="rect">
            <a:avLst/>
          </a:prstGeom>
          <a:noFill/>
          <a:ln w="1270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/>
            <a: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31" y="6202441"/>
            <a:ext cx="204695" cy="204695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3626876" y="6201054"/>
            <a:ext cx="6063567" cy="25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экспорта (страна)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 гг.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42" y="5811505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Прямоугольник 137"/>
          <p:cNvSpPr/>
          <p:nvPr/>
        </p:nvSpPr>
        <p:spPr>
          <a:xfrm>
            <a:off x="3910557" y="5812504"/>
            <a:ext cx="348827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пункты </a:t>
            </a:r>
          </a:p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пересечения государственной границы РФ</a:t>
            </a:r>
            <a:endParaRPr lang="ru-RU" sz="11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18" y="4648181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70" y="458770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89" y="494177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37" y="4216269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1" y="399754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66" y="3691546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70" y="3513857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62" y="3497367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0" y="115752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33" y="3171323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79" y="447303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58" y="2115142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ПРАВИЛА ПО ОБЪЕМАМ И ЛИМИТАМ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КОМПЕНСАЦИИ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419" y="4892131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4130" y="857439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434911" y="823825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124" y="2107076"/>
            <a:ext cx="4548974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9309" y="2341182"/>
            <a:ext cx="225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8357" y="2342300"/>
            <a:ext cx="2267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перевезенной продукции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9576" y="2351279"/>
            <a:ext cx="225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43150" y="2351279"/>
            <a:ext cx="2267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стоимости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перевезенной продукции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7124" y="3876723"/>
            <a:ext cx="5603260" cy="2508809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84557" y="4601649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333" y="5020638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333" y="5439365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669" y="5817545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7163" y="4039615"/>
            <a:ext cx="2326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вагоны, цистерны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449922" y="4596252"/>
            <a:ext cx="1373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контейнер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11727" y="4961851"/>
            <a:ext cx="1324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контейнер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62622" y="5376579"/>
            <a:ext cx="2972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(1т) в сборном контейнере 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518117" y="5787912"/>
            <a:ext cx="1430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км (для авто)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43483" y="4245995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72711" y="4164642"/>
            <a:ext cx="1875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1 км пробега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авторефрижераторов)</a:t>
            </a:r>
            <a:endParaRPr lang="ru-RU" sz="1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871427" y="489973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рефконтейнер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115214" y="5547110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72711" y="5396765"/>
            <a:ext cx="20686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1т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км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асстояния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(для водного транспорта)</a:t>
            </a:r>
            <a:endParaRPr lang="ru-RU" sz="105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84557" y="1148263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174881" y="2088749"/>
            <a:ext cx="4548974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02435" y="1900354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овая редакция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37621" y="3892161"/>
            <a:ext cx="3786234" cy="2493370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88657" y="1089920"/>
            <a:ext cx="7190217" cy="64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Предельный коэффициент компенсации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расходов</a:t>
            </a:r>
          </a:p>
        </p:txBody>
      </p:sp>
      <p:pic>
        <p:nvPicPr>
          <p:cNvPr id="6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" y="1232618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1024231" y="1604929"/>
            <a:ext cx="8102144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озволит увеличить количество экспортеров-получателей субсидий.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982362" y="1566943"/>
            <a:ext cx="0" cy="2887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024231" y="1565784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056053" y="1568134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323641" y="1919326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редакция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46273" y="3745725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60399" y="3710760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редакция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88657" y="3152030"/>
            <a:ext cx="8237718" cy="64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компенсации </a:t>
            </a:r>
            <a:r>
              <a:rPr lang="ru-RU" sz="2800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50%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транспортных расходов,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 пределах: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" y="3251998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129"/>
          <p:cNvSpPr/>
          <p:nvPr/>
        </p:nvSpPr>
        <p:spPr>
          <a:xfrm>
            <a:off x="6222025" y="3783034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129"/>
          <p:cNvSpPr/>
          <p:nvPr/>
        </p:nvSpPr>
        <p:spPr>
          <a:xfrm>
            <a:off x="558997" y="3768792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129"/>
          <p:cNvSpPr/>
          <p:nvPr/>
        </p:nvSpPr>
        <p:spPr>
          <a:xfrm>
            <a:off x="319711" y="1945218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129"/>
          <p:cNvSpPr/>
          <p:nvPr/>
        </p:nvSpPr>
        <p:spPr>
          <a:xfrm>
            <a:off x="5298505" y="1941273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462223" y="2387714"/>
            <a:ext cx="472594" cy="5232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12355" y="4021100"/>
            <a:ext cx="279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прейскуранта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10-01</a:t>
            </a:r>
          </a:p>
        </p:txBody>
      </p:sp>
    </p:spTree>
    <p:extLst>
      <p:ext uri="{BB962C8B-B14F-4D97-AF65-F5344CB8AC3E}">
        <p14:creationId xmlns:p14="http://schemas.microsoft.com/office/powerpoint/2010/main" val="18022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ПРЕДОСТАВЛЕНИЯ СУБСИДИИ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B69CBF3A-94BE-4D01-84AF-2A68A519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9" y="917856"/>
            <a:ext cx="9742081" cy="54982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4283" y="3669632"/>
            <a:ext cx="1940001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4039" y="3614518"/>
            <a:ext cx="21634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C81F1F"/>
                </a:solidFill>
              </a:rPr>
              <a:t>п</a:t>
            </a:r>
            <a:r>
              <a:rPr lang="ru-RU" sz="1700" b="1" dirty="0" smtClean="0">
                <a:solidFill>
                  <a:srgbClr val="C81F1F"/>
                </a:solidFill>
              </a:rPr>
              <a:t>олучатель субсидии</a:t>
            </a:r>
            <a:endParaRPr lang="ru-RU" sz="1700" b="1" dirty="0">
              <a:solidFill>
                <a:srgbClr val="C8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Прямая соединительная линия 97"/>
          <p:cNvCxnSpPr/>
          <p:nvPr/>
        </p:nvCxnSpPr>
        <p:spPr>
          <a:xfrm>
            <a:off x="-15787" y="671975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ГОСУДАРСТВЕННОЙ ПОДДЕРЖКИ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52" y="1011449"/>
            <a:ext cx="1230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8444" y="776292"/>
            <a:ext cx="1553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49,3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(освоение 49%)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517" y="821907"/>
            <a:ext cx="9633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5429" y="822124"/>
            <a:ext cx="100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</a:t>
            </a:r>
            <a:endParaRPr lang="ru-RU" sz="10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лрд руб.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556" y="817875"/>
            <a:ext cx="9546671" cy="119086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8672" y="720697"/>
            <a:ext cx="15285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242" y="2736074"/>
            <a:ext cx="1230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8907" y="2491785"/>
            <a:ext cx="16530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829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(освоение 100%)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5544" y="2662063"/>
            <a:ext cx="9633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977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4537" y="2652544"/>
            <a:ext cx="100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10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лрд руб.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686" y="4172111"/>
            <a:ext cx="1230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0429" y="3947751"/>
            <a:ext cx="16530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1 677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(освоение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9524" y="3993145"/>
            <a:ext cx="100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65,6</a:t>
            </a:r>
            <a:endParaRPr lang="ru-RU" sz="10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лрд руб.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63593" y="3994547"/>
            <a:ext cx="9633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1 790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61988" y="2704557"/>
            <a:ext cx="77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86997" y="4132080"/>
            <a:ext cx="77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67933" y="751455"/>
            <a:ext cx="1645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7658083" y="990694"/>
            <a:ext cx="77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733150" y="1567903"/>
            <a:ext cx="2825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оддержанного экспорта в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расчете на 1 руб. субсидий</a:t>
            </a:r>
            <a:endParaRPr lang="ru-RU" sz="105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679488" y="3301718"/>
            <a:ext cx="2825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оддержанного экспорта в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расчете на 1 руб. субсидий</a:t>
            </a:r>
            <a:endParaRPr lang="ru-RU" sz="105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745488" y="4716354"/>
            <a:ext cx="2825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оддержанного экспорта в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расчете на 1 руб. субсидий</a:t>
            </a:r>
            <a:endParaRPr lang="ru-RU" sz="1050" dirty="0"/>
          </a:p>
        </p:txBody>
      </p:sp>
      <p:sp>
        <p:nvSpPr>
          <p:cNvPr id="75" name="Прямоугольник 129"/>
          <p:cNvSpPr/>
          <p:nvPr/>
        </p:nvSpPr>
        <p:spPr>
          <a:xfrm>
            <a:off x="4286250" y="965720"/>
            <a:ext cx="2459238" cy="854474"/>
          </a:xfrm>
          <a:prstGeom prst="rect">
            <a:avLst/>
          </a:prstGeom>
          <a:noFill/>
          <a:ln w="19050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5174" y="885581"/>
            <a:ext cx="73855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129"/>
          <p:cNvSpPr/>
          <p:nvPr/>
        </p:nvSpPr>
        <p:spPr>
          <a:xfrm>
            <a:off x="4244918" y="2772881"/>
            <a:ext cx="2459238" cy="854474"/>
          </a:xfrm>
          <a:prstGeom prst="rect">
            <a:avLst/>
          </a:prstGeom>
          <a:noFill/>
          <a:ln w="19050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129"/>
          <p:cNvSpPr/>
          <p:nvPr/>
        </p:nvSpPr>
        <p:spPr>
          <a:xfrm>
            <a:off x="4289905" y="4164893"/>
            <a:ext cx="2459238" cy="854474"/>
          </a:xfrm>
          <a:prstGeom prst="rect">
            <a:avLst/>
          </a:prstGeom>
          <a:noFill/>
          <a:ln w="19050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100199" y="4045133"/>
            <a:ext cx="73855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57728" y="3981340"/>
            <a:ext cx="82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7367934" y="2485549"/>
            <a:ext cx="1645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1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415231" y="3935997"/>
            <a:ext cx="1645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1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081582" y="2683254"/>
            <a:ext cx="73855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36374" y="2585358"/>
            <a:ext cx="82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400" dirty="0"/>
          </a:p>
        </p:txBody>
      </p:sp>
      <p:pic>
        <p:nvPicPr>
          <p:cNvPr id="85" name="Picture 2" descr="Картинки по запросу info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3" y="2072097"/>
            <a:ext cx="282573" cy="2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85"/>
          <p:cNvSpPr/>
          <p:nvPr/>
        </p:nvSpPr>
        <p:spPr>
          <a:xfrm>
            <a:off x="930596" y="2044544"/>
            <a:ext cx="857085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Неполное использование бюджетных ассигнований в 2017 году обусловлено поздним запуском программы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субсидирования (сентябрь),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ограниченной географией экспортных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поставок.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2982" y="800624"/>
            <a:ext cx="82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84556" y="2522630"/>
            <a:ext cx="9546671" cy="1167708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2721" y="2390296"/>
            <a:ext cx="15285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4556" y="3974847"/>
            <a:ext cx="9546671" cy="1152450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38490" y="3775138"/>
            <a:ext cx="15227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год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952875" y="5883434"/>
            <a:ext cx="579376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8206583" y="5792877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9202719" y="5790047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236645" y="5799139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248779" y="5780017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255981" y="5787820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275525" y="5802132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31470" y="6022120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124640" y="68580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023674" y="601971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015878" y="601770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008082" y="601535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000286" y="601535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992490" y="601565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788" y="5227911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966095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2 332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51402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3 388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936709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4 000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922016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7 000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907321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65728" y="5462582"/>
            <a:ext cx="1360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Бюджетные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ассигнования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ППРФ №1104</a:t>
            </a:r>
          </a:p>
        </p:txBody>
      </p:sp>
      <p:pic>
        <p:nvPicPr>
          <p:cNvPr id="5124" name="Picture 4" descr="Картинки по запросу budget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2" y="5584022"/>
            <a:ext cx="449600" cy="4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181748"/>
              </p:ext>
            </p:extLst>
          </p:nvPr>
        </p:nvGraphicFramePr>
        <p:xfrm>
          <a:off x="1884881" y="5297989"/>
          <a:ext cx="2095907" cy="130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2168195" y="5618248"/>
            <a:ext cx="54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1 677</a:t>
            </a:r>
            <a:endParaRPr lang="ru-RU" sz="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43021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31829" y="4296144"/>
            <a:ext cx="8569325" cy="194273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5" t="26121" r="36665" b="40107"/>
          <a:stretch/>
        </p:blipFill>
        <p:spPr>
          <a:xfrm>
            <a:off x="3530600" y="1014812"/>
            <a:ext cx="2844800" cy="28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4682319</TotalTime>
  <Words>654</Words>
  <Application>Microsoft Office PowerPoint</Application>
  <PresentationFormat>Лист A4 (210x297 мм)</PresentationFormat>
  <Paragraphs>217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Коршунов</dc:creator>
  <cp:lastModifiedBy>Березина Елена Анатольевна</cp:lastModifiedBy>
  <cp:revision>4145</cp:revision>
  <cp:lastPrinted>2019-08-27T14:53:02Z</cp:lastPrinted>
  <dcterms:created xsi:type="dcterms:W3CDTF">2015-02-18T09:04:21Z</dcterms:created>
  <dcterms:modified xsi:type="dcterms:W3CDTF">2019-12-25T15:00:21Z</dcterms:modified>
</cp:coreProperties>
</file>