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4"/>
    <a:srgbClr val="6D6E71"/>
    <a:srgbClr val="F6F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88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4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FD35-168B-9A40-BA9E-ACC37D76A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AFEC3-E9C0-4647-92E9-5B5062B62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75339-6AA5-2746-BA98-01785D71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09/09/2021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6F8F2-2713-A249-98CD-8F225955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B7BE0-21EB-4D4B-8210-7564ADA5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1673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867E-1540-7842-B753-03DBCA25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2CA65-459D-D24C-8E65-1DDCF64BE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17882-F058-834B-9455-2C459366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09/09/2021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4F17B-8CFF-8F47-ADD4-EE9C0D55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52B54-C9CF-3F4F-B043-5827CE2A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495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F9A377-9F2A-0648-A656-85F23AA5F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51466-75CA-F043-904C-5C4B4B814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FEBDF-0D2C-E549-B43A-A07DA974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09/09/2021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8417E-AC73-554C-A2D4-3F7A5E6F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5C116-47A4-C14C-8985-3559BE49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7679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695AC-789F-834A-96A4-BEECCE01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19F59-DEFA-714C-8B36-F2243A60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77D3E-9EC6-7F4B-9D34-D603457A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09/09/2021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389E7-580E-8847-B046-7E3A70B8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C332A-C699-3B44-AFE2-7D183AF5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1697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6859-E968-1843-BA77-E9587EDE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70B03-A7C9-BD40-BBB4-FEFCA3D0C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FAE14-C846-184D-9443-D36569C5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09/09/2021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A4A43-D114-0749-B706-4E8846BA1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29064-11AB-A840-900F-8906EAAF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1030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63CD-EF5E-604D-A376-D245F9D6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29388-316D-004E-A5A9-608EE1A59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B951E-8081-CC42-BE20-7E058EC8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0DC6A-F5A4-4048-A378-8AA5D9DA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09/09/2021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3A4F0-B3FB-0941-B1AE-BE822E81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50484-9692-4D4F-BD56-1B923DCE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0068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7CFD8-C72D-A74E-AA67-970F4C50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D0F1E-5B6B-3441-8ABF-89C492D04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B1639-305B-2846-8033-50D43E577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F1038-852B-2C4A-AE3B-59A42C19F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69552D-EBE3-194F-B7AF-C814E17A6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5F7EE-55C0-3D4A-9D14-77410782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09/09/2021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0B2DB-73DA-9A40-8DE6-18D8E7A58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A7508C-97EE-4E47-9F43-755F2787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7462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C46CC-69E0-5145-A753-09044E1C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730670-520B-6640-B6A8-CB256335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09/09/2021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98891-1329-8F46-973B-35DB32EF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4C38-2E91-0548-B20A-39D767F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9407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8E6CC-FD3D-EE45-A928-5A3D5435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09/09/2021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6A673-95E0-AC4B-B571-DE84E035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EB16E-D15B-FD4C-B0FF-4316A5A2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7952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C823-3CA1-A649-A3D0-7E2AEA8A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D1E60-B162-EA43-AFD3-5B5B59FD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B64B5-4FF9-DF49-92A5-C26563D9C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0BD71-C154-0E43-A56F-628A9245C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09/09/2021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BF1D7-505B-D34E-8F0C-8DDA2762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D4528-6F60-9540-9EFD-E267F742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5202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9D2B-278B-704A-B411-A63189B6A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84DCD0-2332-7740-8DBC-DF5D34D0C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59683-ABCD-8D48-998C-B5A3B5E24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E5D1B-650B-EE40-A481-94E22295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en-RU" smtClean="0"/>
              <a:t>09/09/2021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7B72D-0D2B-2C4D-863E-D50D7EF8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C4432-883F-7D45-AEDB-F57ABC27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886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252759-7F7D-BE44-9F08-EE3ABB3B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CB8AB-10FE-1A4D-A7CF-C9BFE70A9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AC438-D997-D442-90B1-742B68948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368AB-64E4-314F-9ED0-904A3B1E1EBD}" type="datetimeFigureOut">
              <a:rPr lang="en-RU" smtClean="0"/>
              <a:t>09/09/2021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C340F-4327-6E42-B179-B142D65BC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786AF-85CE-8143-8D8E-55407BB74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EE67F-255E-1C4F-BFFF-7F32010004D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014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upport@crpt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id="{508E26DF-73C4-0645-9F43-45EA37A4A9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35" y="5081"/>
            <a:ext cx="12182965" cy="6852919"/>
          </a:xfrm>
          <a:prstGeom prst="rect">
            <a:avLst/>
          </a:prstGeom>
        </p:spPr>
      </p:pic>
      <p:sp>
        <p:nvSpPr>
          <p:cNvPr id="5" name="Прямоугольник 17">
            <a:extLst>
              <a:ext uri="{FF2B5EF4-FFF2-40B4-BE49-F238E27FC236}">
                <a16:creationId xmlns:a16="http://schemas.microsoft.com/office/drawing/2014/main" id="{5C94BD7C-F90D-2B44-8A93-5141BF0795D1}"/>
              </a:ext>
            </a:extLst>
          </p:cNvPr>
          <p:cNvSpPr/>
          <p:nvPr/>
        </p:nvSpPr>
        <p:spPr>
          <a:xfrm>
            <a:off x="9035" y="0"/>
            <a:ext cx="6095999" cy="686794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>
              <a:highlight>
                <a:srgbClr val="595959"/>
              </a:highlight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A68F0F39-5111-C047-96A2-878B70AFCB0D}"/>
              </a:ext>
            </a:extLst>
          </p:cNvPr>
          <p:cNvSpPr/>
          <p:nvPr/>
        </p:nvSpPr>
        <p:spPr>
          <a:xfrm>
            <a:off x="703561" y="1465119"/>
            <a:ext cx="506147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39852"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что можно</a:t>
            </a:r>
            <a:endParaRPr lang="en-US" sz="28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получить штрафы</a:t>
            </a: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id="{0ECAADBA-EFF2-FF48-A740-4A7B70EF9FFE}"/>
              </a:ext>
            </a:extLst>
          </p:cNvPr>
          <p:cNvCxnSpPr>
            <a:cxnSpLocks/>
          </p:cNvCxnSpPr>
          <p:nvPr/>
        </p:nvCxnSpPr>
        <p:spPr>
          <a:xfrm flipH="1">
            <a:off x="703561" y="2565801"/>
            <a:ext cx="4096288" cy="0"/>
          </a:xfrm>
          <a:prstGeom prst="line">
            <a:avLst/>
          </a:prstGeom>
          <a:ln w="41275">
            <a:solidFill>
              <a:srgbClr val="F6F5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6CB51033-8E8A-8D46-A2B1-28D9DAD2A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61" y="5481565"/>
            <a:ext cx="3920996" cy="7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0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FABB1D0-2487-674C-842A-AC7B3298EA64}"/>
              </a:ext>
            </a:extLst>
          </p:cNvPr>
          <p:cNvSpPr txBox="1"/>
          <p:nvPr/>
        </p:nvSpPr>
        <p:spPr>
          <a:xfrm>
            <a:off x="587828" y="1507744"/>
            <a:ext cx="109181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3634"/>
                </a:solidFill>
                <a:latin typeface="Circe Bold" panose="020B0502020203020203" pitchFamily="34" charset="77"/>
              </a:rPr>
              <a:t>Передача товаров юридическому лицу без отправки информации о ней в систему маркировки</a:t>
            </a:r>
            <a:endParaRPr lang="en-US" sz="20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Если вы передаете маркированный товар другому участнику оборота или принимаете товар, то вы должны обязательно направить данные в систему маркировки при помощи электронного документооборота, отправив УПД (универсальный передаточный документ) с кодами маркировки товаров, которые передаете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B06DA-5295-F147-9E1B-E2F4FFCF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779" y="3525710"/>
            <a:ext cx="2346960" cy="604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2DD892-095B-0840-8885-2A0DDF07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4" y="3525322"/>
            <a:ext cx="1938020" cy="880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40671C-419D-2141-A304-E0E42D1C0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" y="593852"/>
            <a:ext cx="3124200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5270A2-FC86-144B-AACA-288124560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54" y="4714748"/>
            <a:ext cx="10591800" cy="1549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B47E11-11AA-9D4F-ADD6-36A67BB63E42}"/>
              </a:ext>
            </a:extLst>
          </p:cNvPr>
          <p:cNvSpPr txBox="1"/>
          <p:nvPr/>
        </p:nvSpPr>
        <p:spPr>
          <a:xfrm>
            <a:off x="1028061" y="4989950"/>
            <a:ext cx="90818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363634"/>
                </a:solidFill>
                <a:latin typeface="Circe Bold" panose="020B0502020203020203" pitchFamily="34" charset="77"/>
              </a:rPr>
              <a:t>Товарные группы (кроме молочной продукции, до 20 </a:t>
            </a:r>
            <a:r>
              <a:rPr lang="ru-RU" sz="1500" b="1" dirty="0" err="1">
                <a:solidFill>
                  <a:srgbClr val="363634"/>
                </a:solidFill>
                <a:latin typeface="Circe Bold" panose="020B0502020203020203" pitchFamily="34" charset="77"/>
              </a:rPr>
              <a:t>янв</a:t>
            </a:r>
            <a:r>
              <a:rPr lang="ru-RU" sz="1500" b="1" dirty="0">
                <a:solidFill>
                  <a:srgbClr val="363634"/>
                </a:solidFill>
                <a:latin typeface="Circe Bold" panose="020B0502020203020203" pitchFamily="34" charset="77"/>
              </a:rPr>
              <a:t> 2022):</a:t>
            </a:r>
            <a:r>
              <a:rPr lang="en-US" sz="1500" b="1" dirty="0">
                <a:solidFill>
                  <a:srgbClr val="363634"/>
                </a:solidFill>
                <a:latin typeface="Circe Bold" panose="020B0502020203020203" pitchFamily="34" charset="77"/>
              </a:rPr>
              <a:t> </a:t>
            </a:r>
            <a:r>
              <a:rPr lang="ru-RU" sz="1500" b="1" dirty="0">
                <a:solidFill>
                  <a:srgbClr val="363634"/>
                </a:solidFill>
                <a:latin typeface="Circe Bold" panose="020B0502020203020203" pitchFamily="34" charset="77"/>
              </a:rPr>
              <a:t>лекарства — без УПД, отправка схем</a:t>
            </a:r>
            <a:endParaRPr lang="ru-RU" sz="1500" dirty="0">
              <a:solidFill>
                <a:srgbClr val="363634"/>
              </a:solidFill>
              <a:latin typeface="Circe" panose="020B0502020203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707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FA6D1A-5F87-E240-8B17-E5A6636C6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847"/>
          <a:stretch/>
        </p:blipFill>
        <p:spPr>
          <a:xfrm>
            <a:off x="686054" y="4714748"/>
            <a:ext cx="7324605" cy="1549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ABB1D0-2487-674C-842A-AC7B3298EA64}"/>
              </a:ext>
            </a:extLst>
          </p:cNvPr>
          <p:cNvSpPr txBox="1"/>
          <p:nvPr/>
        </p:nvSpPr>
        <p:spPr>
          <a:xfrm>
            <a:off x="587829" y="1507744"/>
            <a:ext cx="770616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3634"/>
                </a:solidFill>
                <a:latin typeface="Circe Bold" panose="020B0502020203020203" pitchFamily="34" charset="77"/>
              </a:rPr>
              <a:t>Нарушение сроков передачи сведений в систему</a:t>
            </a:r>
            <a:endParaRPr lang="en-US" sz="20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Вы должны соблюдать сроки по отправке сведений при вводе товаров в оборот, передаче прав на товары и выводе из оборота. Ввод в оборот необходимо осуществлять до того, как вы предлагаете товар к продаже.</a:t>
            </a:r>
          </a:p>
          <a:p>
            <a:endParaRPr lang="ru-RU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На отправку данных о передаче прав на товары у вас есть 3 дня. Также, когда вы получили товар, у вас есть 3 дня на проверку и подтверждение документов в системе. Если вы приняли товар в понедельник, вы можете сразу его продавать дальше, но подтвердить получение нужно не позже среды.</a:t>
            </a: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Отправка данных о выводе из оборота через ОФД должна осуществляться в момент расчета с покупателями.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B06DA-5295-F147-9E1B-E2F4FFCFA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79" y="3525710"/>
            <a:ext cx="2346960" cy="604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2DD892-095B-0840-8885-2A0DDF079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" y="3525322"/>
            <a:ext cx="1938020" cy="8801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2D1B2F-C8EF-4541-B206-328C8D7C5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54" y="587594"/>
            <a:ext cx="3124200" cy="533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10D232-8795-A849-A6D6-6DE7D9B637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1871" y="2035048"/>
            <a:ext cx="31623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30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FABB1D0-2487-674C-842A-AC7B3298EA64}"/>
              </a:ext>
            </a:extLst>
          </p:cNvPr>
          <p:cNvSpPr txBox="1"/>
          <p:nvPr/>
        </p:nvSpPr>
        <p:spPr>
          <a:xfrm>
            <a:off x="587829" y="1507744"/>
            <a:ext cx="109181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3634"/>
                </a:solidFill>
                <a:latin typeface="Circe Bold" panose="020B0502020203020203" pitchFamily="34" charset="77"/>
              </a:rPr>
              <a:t>Возврат в оборот товаров, владельцем которого вы не являлись</a:t>
            </a:r>
            <a:endParaRPr lang="en-US" sz="20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Если вы возвращаете в оборот товар, который вам ранее не принадлежал, то такое действие может привести к штрафу. Перед возвратом в оборот проверяйте, был ли данный код на вашем балансе. Некорректный код могут возвращать с товаром по ошибке покупатели или недобросовестные участники оборота.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B06DA-5295-F147-9E1B-E2F4FFCF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779" y="3227877"/>
            <a:ext cx="2346960" cy="604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2DD892-095B-0840-8885-2A0DDF07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4" y="3227489"/>
            <a:ext cx="1938020" cy="880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0A6824-A3AB-754B-AEE3-9879B4EDB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" y="587594"/>
            <a:ext cx="3124200" cy="53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C0D792-1113-BA47-9975-C8CFCC188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54" y="4689348"/>
            <a:ext cx="10591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9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2">
            <a:extLst>
              <a:ext uri="{FF2B5EF4-FFF2-40B4-BE49-F238E27FC236}">
                <a16:creationId xmlns:a16="http://schemas.microsoft.com/office/drawing/2014/main" id="{EC5EAE9E-3B6D-F040-AD39-4C17AF0ED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29"/>
          <a:stretch/>
        </p:blipFill>
        <p:spPr>
          <a:xfrm>
            <a:off x="3047999" y="-1"/>
            <a:ext cx="9144001" cy="6858000"/>
          </a:xfrm>
          <a:prstGeom prst="rect">
            <a:avLst/>
          </a:prstGeom>
        </p:spPr>
      </p:pic>
      <p:sp>
        <p:nvSpPr>
          <p:cNvPr id="21" name="Прямоугольник 11">
            <a:extLst>
              <a:ext uri="{FF2B5EF4-FFF2-40B4-BE49-F238E27FC236}">
                <a16:creationId xmlns:a16="http://schemas.microsoft.com/office/drawing/2014/main" id="{7898F329-108F-9845-973A-EB5299B385CB}"/>
              </a:ext>
            </a:extLst>
          </p:cNvPr>
          <p:cNvSpPr/>
          <p:nvPr/>
        </p:nvSpPr>
        <p:spPr>
          <a:xfrm>
            <a:off x="0" y="0"/>
            <a:ext cx="6061171" cy="686794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>
              <a:solidFill>
                <a:srgbClr val="6D6E71"/>
              </a:solidFill>
              <a:highlight>
                <a:srgbClr val="595959"/>
              </a:highlight>
            </a:endParaRP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id="{0E614996-9091-BA45-83ED-A34BCE1B9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677" y="5246956"/>
            <a:ext cx="3920996" cy="733563"/>
          </a:xfrm>
          <a:prstGeom prst="rect">
            <a:avLst/>
          </a:prstGeom>
        </p:spPr>
      </p:pic>
      <p:sp>
        <p:nvSpPr>
          <p:cNvPr id="23" name="Прямоугольник 10">
            <a:extLst>
              <a:ext uri="{FF2B5EF4-FFF2-40B4-BE49-F238E27FC236}">
                <a16:creationId xmlns:a16="http://schemas.microsoft.com/office/drawing/2014/main" id="{6E6D599B-9715-EE4E-992C-0836D81371D5}"/>
              </a:ext>
            </a:extLst>
          </p:cNvPr>
          <p:cNvSpPr/>
          <p:nvPr/>
        </p:nvSpPr>
        <p:spPr>
          <a:xfrm>
            <a:off x="734676" y="3026367"/>
            <a:ext cx="45569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39852"/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Техническая поддержка</a:t>
            </a:r>
            <a:endParaRPr lang="en-US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endParaRPr lang="en-US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(800) 222-15-23</a:t>
            </a:r>
          </a:p>
          <a:p>
            <a:pPr defTabSz="839852"/>
            <a:endParaRPr lang="ru-RU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b="1" u="sng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support@crpt.ru</a:t>
            </a:r>
            <a:endParaRPr lang="en-US" b="1" u="sng" dirty="0">
              <a:solidFill>
                <a:srgbClr val="F6F5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b="1" u="sng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https//</a:t>
            </a:r>
            <a:r>
              <a:rPr lang="en-US" b="1" u="sng" dirty="0" err="1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support.crpt.ru</a:t>
            </a:r>
            <a:endParaRPr lang="ru-RU" b="1" dirty="0">
              <a:solidFill>
                <a:srgbClr val="F6F5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endParaRPr lang="en-US" b="1" dirty="0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8E72D276-F88B-8247-8669-6AE193982C85}"/>
              </a:ext>
            </a:extLst>
          </p:cNvPr>
          <p:cNvSpPr txBox="1">
            <a:spLocks/>
          </p:cNvSpPr>
          <p:nvPr/>
        </p:nvSpPr>
        <p:spPr>
          <a:xfrm>
            <a:off x="734677" y="778059"/>
            <a:ext cx="4556990" cy="737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39852">
              <a:lnSpc>
                <a:spcPct val="100000"/>
              </a:lnSpc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СПАСИБО</a:t>
            </a:r>
          </a:p>
          <a:p>
            <a:pPr defTabSz="839852">
              <a:lnSpc>
                <a:spcPct val="100000"/>
              </a:lnSpc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ВНИМАНИЕ!</a:t>
            </a:r>
            <a:endParaRPr lang="ru-RU" sz="2400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Прямая соединительная линия 13">
            <a:extLst>
              <a:ext uri="{FF2B5EF4-FFF2-40B4-BE49-F238E27FC236}">
                <a16:creationId xmlns:a16="http://schemas.microsoft.com/office/drawing/2014/main" id="{E4367DBB-D0B6-4046-8E72-3B812E245563}"/>
              </a:ext>
            </a:extLst>
          </p:cNvPr>
          <p:cNvCxnSpPr>
            <a:cxnSpLocks/>
          </p:cNvCxnSpPr>
          <p:nvPr/>
        </p:nvCxnSpPr>
        <p:spPr>
          <a:xfrm flipH="1">
            <a:off x="833377" y="1590046"/>
            <a:ext cx="2326512" cy="0"/>
          </a:xfrm>
          <a:prstGeom prst="line">
            <a:avLst/>
          </a:prstGeom>
          <a:ln w="41275">
            <a:solidFill>
              <a:srgbClr val="F6F5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0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1B45FF-5C82-3E4D-BA30-612FB43DF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54" y="2825982"/>
            <a:ext cx="5647180" cy="1206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CB4BAA-E205-7248-B7C7-1CC093580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4" y="5017368"/>
            <a:ext cx="4506335" cy="12467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45C422-1517-7D4B-B241-BF62CA4CD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" y="593852"/>
            <a:ext cx="2425700" cy="533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C5E2C7-231C-3747-974E-7A4C955643B0}"/>
              </a:ext>
            </a:extLst>
          </p:cNvPr>
          <p:cNvSpPr txBox="1"/>
          <p:nvPr/>
        </p:nvSpPr>
        <p:spPr>
          <a:xfrm>
            <a:off x="587829" y="1507744"/>
            <a:ext cx="7050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3634"/>
                </a:solidFill>
                <a:latin typeface="Circe Bold" panose="020B0502020203020203" pitchFamily="34" charset="77"/>
              </a:rPr>
              <a:t>На товаре нет кода маркировки</a:t>
            </a:r>
            <a:endParaRPr lang="en-US" sz="20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Не принимайте и не продавайте такой товар!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3F05BB-3004-7F48-87AC-1B33156BD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342" y="0"/>
            <a:ext cx="3750658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BF8B4D-7429-4D40-B599-B1F63DF67D50}"/>
              </a:ext>
            </a:extLst>
          </p:cNvPr>
          <p:cNvSpPr txBox="1"/>
          <p:nvPr/>
        </p:nvSpPr>
        <p:spPr>
          <a:xfrm>
            <a:off x="8682517" y="593852"/>
            <a:ext cx="24401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363634"/>
                </a:solidFill>
                <a:latin typeface="Circe Bold" panose="020B0502020203020203" pitchFamily="34" charset="77"/>
              </a:rPr>
              <a:t>Товарные группы</a:t>
            </a:r>
            <a:r>
              <a:rPr lang="en-US" sz="1500" b="1" dirty="0">
                <a:solidFill>
                  <a:srgbClr val="363634"/>
                </a:solidFill>
                <a:latin typeface="Circe Bold" panose="020B0502020203020203" pitchFamily="34" charset="77"/>
              </a:rPr>
              <a:t>:</a:t>
            </a:r>
            <a:endParaRPr lang="ru-RU" sz="1500" dirty="0">
              <a:solidFill>
                <a:srgbClr val="363634"/>
              </a:solidFill>
              <a:latin typeface="Circe" panose="020B0502020203020203" pitchFamily="34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BC1979-06AC-C641-AA22-043C0338F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5589" y="1098318"/>
            <a:ext cx="2634383" cy="54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AF19BD2-D69B-124A-ABE6-7909535B694E}"/>
              </a:ext>
            </a:extLst>
          </p:cNvPr>
          <p:cNvSpPr txBox="1"/>
          <p:nvPr/>
        </p:nvSpPr>
        <p:spPr>
          <a:xfrm>
            <a:off x="587829" y="1507744"/>
            <a:ext cx="705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irce Bold" panose="020B0502020203020203" pitchFamily="34" charset="77"/>
              </a:rPr>
              <a:t>Производство, приобретение, хранение, перевозка в целях сбыта и сбыт товаров с поддельными кодами маркировки</a:t>
            </a:r>
            <a:endParaRPr lang="en-RU" sz="2000" b="1" dirty="0">
              <a:latin typeface="Circe Bold" panose="020B0502020203020203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1364B9-AE33-C240-A0C2-4605F5909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54" y="593852"/>
            <a:ext cx="3124200" cy="53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3185E3-FF22-2E42-B556-74F82617D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4" y="4714748"/>
            <a:ext cx="10591800" cy="1549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2F9264-7518-C24E-9485-699814F72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449" y="2884055"/>
            <a:ext cx="3031490" cy="14846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E46AFF-C164-3C45-99BF-40B37381E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406" y="2884055"/>
            <a:ext cx="2542540" cy="14846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2FF9DA-6B25-6A4D-A49E-CDA57BBBF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054" y="3115195"/>
            <a:ext cx="1600200" cy="10223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849E41-E874-B948-AA8C-2F7AED97C8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21" y="3479685"/>
            <a:ext cx="1520190" cy="889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376CC6A-09B5-E745-8AD2-BDF5591390E9}"/>
              </a:ext>
            </a:extLst>
          </p:cNvPr>
          <p:cNvSpPr txBox="1"/>
          <p:nvPr/>
        </p:nvSpPr>
        <p:spPr>
          <a:xfrm>
            <a:off x="587829" y="2534909"/>
            <a:ext cx="70501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Circe Bold" panose="020B0502020203020203" pitchFamily="34" charset="77"/>
              </a:rPr>
              <a:t>Уголовная ответственность</a:t>
            </a:r>
            <a:endParaRPr lang="en-RU" sz="1700" b="1" dirty="0">
              <a:latin typeface="Circe Bold" panose="020B0502020203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240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45C620-47D7-EC4E-931B-AF4CB7B1D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54" y="593852"/>
            <a:ext cx="242570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8FC10E-93E9-EC42-9CA9-B2DB6C621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4" y="4714748"/>
            <a:ext cx="10591800" cy="154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9ED8CB-2B98-3849-B02C-9C555C246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" y="3206914"/>
            <a:ext cx="2444750" cy="880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D7B20B-9092-5846-9A8E-E9DDD7F13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779" y="3206914"/>
            <a:ext cx="3351530" cy="10045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ABB1D0-2487-674C-842A-AC7B3298EA64}"/>
              </a:ext>
            </a:extLst>
          </p:cNvPr>
          <p:cNvSpPr txBox="1"/>
          <p:nvPr/>
        </p:nvSpPr>
        <p:spPr>
          <a:xfrm>
            <a:off x="587829" y="1507744"/>
            <a:ext cx="1091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3634"/>
                </a:solidFill>
                <a:latin typeface="Circe Bold" panose="020B0502020203020203" pitchFamily="34" charset="77"/>
              </a:rPr>
              <a:t>На товаре нет кода маркировки</a:t>
            </a:r>
            <a:endParaRPr lang="en-US" sz="20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Сведения о МРЦ (максимальной розничной цене) печатаются на каждой упаковке (пачке) сигарет. Также эти сведения содержаться в коде маркировки. Продавать продукцию выше этой стоимости запрещено. </a:t>
            </a:r>
          </a:p>
        </p:txBody>
      </p:sp>
    </p:spTree>
    <p:extLst>
      <p:ext uri="{BB962C8B-B14F-4D97-AF65-F5344CB8AC3E}">
        <p14:creationId xmlns:p14="http://schemas.microsoft.com/office/powerpoint/2010/main" val="138064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FABB1D0-2487-674C-842A-AC7B3298EA64}"/>
              </a:ext>
            </a:extLst>
          </p:cNvPr>
          <p:cNvSpPr txBox="1"/>
          <p:nvPr/>
        </p:nvSpPr>
        <p:spPr>
          <a:xfrm>
            <a:off x="587829" y="1507744"/>
            <a:ext cx="1091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3634"/>
                </a:solidFill>
                <a:latin typeface="Circe Bold" panose="020B0502020203020203" pitchFamily="34" charset="77"/>
              </a:rPr>
              <a:t>Отсутствие регистрации в системе маркировки в установленные сроки</a:t>
            </a:r>
            <a:endParaRPr lang="en-US" sz="20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Для каждой группы товаров установлены определенные сроки регистрации в системе маркировки. Для регистрации требуется усиленная квалифицированная электронная подпись.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DB668-B2B6-9344-B6CE-AE2886EF4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54" y="3302133"/>
            <a:ext cx="1938020" cy="880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1B06DA-5295-F147-9E1B-E2F4FFCFA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79" y="3302521"/>
            <a:ext cx="2346960" cy="604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DAC39B-85DD-6847-BE60-624B3623E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" y="4714748"/>
            <a:ext cx="10591800" cy="1549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0EAEE2-18D3-7A4D-ACD1-A8B7DAA1F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54" y="593852"/>
            <a:ext cx="3124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8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FABB1D0-2487-674C-842A-AC7B3298EA64}"/>
              </a:ext>
            </a:extLst>
          </p:cNvPr>
          <p:cNvSpPr txBox="1"/>
          <p:nvPr/>
        </p:nvSpPr>
        <p:spPr>
          <a:xfrm>
            <a:off x="587829" y="1507744"/>
            <a:ext cx="109181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3634"/>
                </a:solidFill>
                <a:latin typeface="Circe Bold" panose="020B0502020203020203" pitchFamily="34" charset="77"/>
              </a:rPr>
              <a:t>Статус кодов маркировки при приемке — «Выбыл»</a:t>
            </a:r>
          </a:p>
          <a:p>
            <a:endParaRPr lang="en-US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Недобросовестные участники оборота пытаются подделывать коды маркировки. Они покупают легальную табачную продукцию и дублируют коды на подделки. Вы можете это легко проверить при приемке. Если статус кода «Выбыл», то высока вероятность того, что код был скопирован. Не принимайте и не продавайте такую продукцию!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B06DA-5295-F147-9E1B-E2F4FFCF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779" y="3302521"/>
            <a:ext cx="2346960" cy="604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DAC39B-85DD-6847-BE60-624B3623E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4" y="4714748"/>
            <a:ext cx="10591800" cy="154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ADE7EE-CA42-1C4D-AC8B-00138C2C5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" y="593852"/>
            <a:ext cx="3124200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2DD892-095B-0840-8885-2A0DDF079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54" y="3302133"/>
            <a:ext cx="1938020" cy="88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FABB1D0-2487-674C-842A-AC7B3298EA64}"/>
              </a:ext>
            </a:extLst>
          </p:cNvPr>
          <p:cNvSpPr txBox="1"/>
          <p:nvPr/>
        </p:nvSpPr>
        <p:spPr>
          <a:xfrm>
            <a:off x="587829" y="1507744"/>
            <a:ext cx="1091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3634"/>
                </a:solidFill>
                <a:latin typeface="Circe Bold" panose="020B0502020203020203" pitchFamily="34" charset="77"/>
              </a:rPr>
              <a:t>Продажа продукции в розницу без вывода из оборота</a:t>
            </a:r>
            <a:endParaRPr lang="en-US" sz="20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Если вы не сканируете коды на товарах при продаже или у вас не настроена касса для работы с маркированными товарами или вы не заключили доп. Соглашение с вашим ОФД на передачу данных в систему маркировки, то вас могут оштрафовать.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B06DA-5295-F147-9E1B-E2F4FFCF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779" y="3302521"/>
            <a:ext cx="2346960" cy="604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2DD892-095B-0840-8885-2A0DDF07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4" y="3302133"/>
            <a:ext cx="1938020" cy="880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0C2B4B-125D-2145-B97F-A99D29BC7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" y="4701074"/>
            <a:ext cx="10591800" cy="1549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5D387D-8BA1-F440-86CF-E2106F2B0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54" y="593852"/>
            <a:ext cx="3124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1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FABB1D0-2487-674C-842A-AC7B3298EA64}"/>
              </a:ext>
            </a:extLst>
          </p:cNvPr>
          <p:cNvSpPr txBox="1"/>
          <p:nvPr/>
        </p:nvSpPr>
        <p:spPr>
          <a:xfrm>
            <a:off x="587829" y="1507744"/>
            <a:ext cx="1091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3634"/>
                </a:solidFill>
                <a:latin typeface="Circe Bold" panose="020B0502020203020203" pitchFamily="34" charset="77"/>
              </a:rPr>
              <a:t>Товары не введены в оборот</a:t>
            </a:r>
            <a:endParaRPr lang="en-US" sz="20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Если вы не сканируете коды на товарах при продаже или у вас не настроена касса для работы с маркированными товарами или вы не заключили доп. Соглашение с вашим ОФД на передачу данных в систему маркировки, то вас могут оштрафовать.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B06DA-5295-F147-9E1B-E2F4FFCF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779" y="3302521"/>
            <a:ext cx="2346960" cy="604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2DD892-095B-0840-8885-2A0DDF07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4" y="3302133"/>
            <a:ext cx="1938020" cy="880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332494-8267-8E47-B597-0EA968F8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" y="593852"/>
            <a:ext cx="3124200" cy="53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535DC7-380E-AE4D-A453-7FAD9328C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54" y="4714748"/>
            <a:ext cx="105918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4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FABB1D0-2487-674C-842A-AC7B3298EA64}"/>
              </a:ext>
            </a:extLst>
          </p:cNvPr>
          <p:cNvSpPr txBox="1"/>
          <p:nvPr/>
        </p:nvSpPr>
        <p:spPr>
          <a:xfrm>
            <a:off x="587829" y="1507744"/>
            <a:ext cx="1091811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3634"/>
                </a:solidFill>
                <a:latin typeface="Circe Bold" panose="020B0502020203020203" pitchFamily="34" charset="77"/>
              </a:rPr>
              <a:t>Ввод в оборот товаров без разрешительной документации или с неверными сведениями о разрешительной документации</a:t>
            </a:r>
            <a:endParaRPr lang="en-US" sz="20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Если при вводе в оборот товаров, вы не указали сопроводительную документацию или указали неверные данные, то вас могут оштрафовать. Это требование не относится к остаткам товаров, описанным по упрощенной схеме.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B06DA-5295-F147-9E1B-E2F4FFCF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779" y="3525710"/>
            <a:ext cx="2346960" cy="604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2DD892-095B-0840-8885-2A0DDF07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4" y="3525322"/>
            <a:ext cx="1938020" cy="880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535DC7-380E-AE4D-A453-7FAD9328C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" y="4714748"/>
            <a:ext cx="10591800" cy="1549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73AAAB-1231-8442-A1F3-1DA377C8E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54" y="593852"/>
            <a:ext cx="3124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08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579</Words>
  <Application>Microsoft Office PowerPoint</Application>
  <PresentationFormat>Широкоэкранный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Circe</vt:lpstr>
      <vt:lpstr>Circe Bold</vt:lpstr>
      <vt:lpstr>Segoe UI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Черняков Александр</dc:creator>
  <cp:lastModifiedBy>Мезенцев Алексей</cp:lastModifiedBy>
  <cp:revision>8</cp:revision>
  <dcterms:created xsi:type="dcterms:W3CDTF">2021-02-24T11:17:05Z</dcterms:created>
  <dcterms:modified xsi:type="dcterms:W3CDTF">2021-09-09T12:37:31Z</dcterms:modified>
</cp:coreProperties>
</file>